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2" r:id="rId3"/>
    <p:sldId id="261" r:id="rId4"/>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37" autoAdjust="0"/>
    <p:restoredTop sz="94660"/>
  </p:normalViewPr>
  <p:slideViewPr>
    <p:cSldViewPr snapToGrid="0">
      <p:cViewPr>
        <p:scale>
          <a:sx n="90" d="100"/>
          <a:sy n="90" d="100"/>
        </p:scale>
        <p:origin x="139"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5C3DC09-9F90-4377-AF37-C283458D197C}" type="datetimeFigureOut">
              <a:rPr lang="en-GB" smtClean="0"/>
              <a:t>13/07/2022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30505A-06EB-4504-9E80-BCB36C1F404B}" type="slidenum">
              <a:rPr lang="en-GB" smtClean="0"/>
              <a:t>‹#›</a:t>
            </a:fld>
            <a:endParaRPr lang="en-GB"/>
          </a:p>
        </p:txBody>
      </p:sp>
    </p:spTree>
    <p:extLst>
      <p:ext uri="{BB962C8B-B14F-4D97-AF65-F5344CB8AC3E}">
        <p14:creationId xmlns:p14="http://schemas.microsoft.com/office/powerpoint/2010/main" val="55743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C3DC09-9F90-4377-AF37-C283458D197C}" type="datetimeFigureOut">
              <a:rPr lang="en-GB" smtClean="0"/>
              <a:t>13/07/2022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30505A-06EB-4504-9E80-BCB36C1F404B}" type="slidenum">
              <a:rPr lang="en-GB" smtClean="0"/>
              <a:t>‹#›</a:t>
            </a:fld>
            <a:endParaRPr lang="en-GB"/>
          </a:p>
        </p:txBody>
      </p:sp>
    </p:spTree>
    <p:extLst>
      <p:ext uri="{BB962C8B-B14F-4D97-AF65-F5344CB8AC3E}">
        <p14:creationId xmlns:p14="http://schemas.microsoft.com/office/powerpoint/2010/main" val="3736418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C3DC09-9F90-4377-AF37-C283458D197C}" type="datetimeFigureOut">
              <a:rPr lang="en-GB" smtClean="0"/>
              <a:t>13/07/2022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30505A-06EB-4504-9E80-BCB36C1F404B}" type="slidenum">
              <a:rPr lang="en-GB" smtClean="0"/>
              <a:t>‹#›</a:t>
            </a:fld>
            <a:endParaRPr lang="en-GB"/>
          </a:p>
        </p:txBody>
      </p:sp>
    </p:spTree>
    <p:extLst>
      <p:ext uri="{BB962C8B-B14F-4D97-AF65-F5344CB8AC3E}">
        <p14:creationId xmlns:p14="http://schemas.microsoft.com/office/powerpoint/2010/main" val="316954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C3DC09-9F90-4377-AF37-C283458D197C}" type="datetimeFigureOut">
              <a:rPr lang="en-GB" smtClean="0"/>
              <a:t>13/07/2022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30505A-06EB-4504-9E80-BCB36C1F404B}" type="slidenum">
              <a:rPr lang="en-GB" smtClean="0"/>
              <a:t>‹#›</a:t>
            </a:fld>
            <a:endParaRPr lang="en-GB"/>
          </a:p>
        </p:txBody>
      </p:sp>
    </p:spTree>
    <p:extLst>
      <p:ext uri="{BB962C8B-B14F-4D97-AF65-F5344CB8AC3E}">
        <p14:creationId xmlns:p14="http://schemas.microsoft.com/office/powerpoint/2010/main" val="3656389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C3DC09-9F90-4377-AF37-C283458D197C}" type="datetimeFigureOut">
              <a:rPr lang="en-GB" smtClean="0"/>
              <a:t>13/07/2022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30505A-06EB-4504-9E80-BCB36C1F404B}" type="slidenum">
              <a:rPr lang="en-GB" smtClean="0"/>
              <a:t>‹#›</a:t>
            </a:fld>
            <a:endParaRPr lang="en-GB"/>
          </a:p>
        </p:txBody>
      </p:sp>
    </p:spTree>
    <p:extLst>
      <p:ext uri="{BB962C8B-B14F-4D97-AF65-F5344CB8AC3E}">
        <p14:creationId xmlns:p14="http://schemas.microsoft.com/office/powerpoint/2010/main" val="488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5C3DC09-9F90-4377-AF37-C283458D197C}" type="datetimeFigureOut">
              <a:rPr lang="en-GB" smtClean="0"/>
              <a:t>13/07/2022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30505A-06EB-4504-9E80-BCB36C1F404B}" type="slidenum">
              <a:rPr lang="en-GB" smtClean="0"/>
              <a:t>‹#›</a:t>
            </a:fld>
            <a:endParaRPr lang="en-GB"/>
          </a:p>
        </p:txBody>
      </p:sp>
    </p:spTree>
    <p:extLst>
      <p:ext uri="{BB962C8B-B14F-4D97-AF65-F5344CB8AC3E}">
        <p14:creationId xmlns:p14="http://schemas.microsoft.com/office/powerpoint/2010/main" val="2676371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5C3DC09-9F90-4377-AF37-C283458D197C}" type="datetimeFigureOut">
              <a:rPr lang="en-GB" smtClean="0"/>
              <a:t>13/07/2022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30505A-06EB-4504-9E80-BCB36C1F404B}" type="slidenum">
              <a:rPr lang="en-GB" smtClean="0"/>
              <a:t>‹#›</a:t>
            </a:fld>
            <a:endParaRPr lang="en-GB"/>
          </a:p>
        </p:txBody>
      </p:sp>
    </p:spTree>
    <p:extLst>
      <p:ext uri="{BB962C8B-B14F-4D97-AF65-F5344CB8AC3E}">
        <p14:creationId xmlns:p14="http://schemas.microsoft.com/office/powerpoint/2010/main" val="1926560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5C3DC09-9F90-4377-AF37-C283458D197C}" type="datetimeFigureOut">
              <a:rPr lang="en-GB" smtClean="0"/>
              <a:t>13/07/2022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30505A-06EB-4504-9E80-BCB36C1F404B}" type="slidenum">
              <a:rPr lang="en-GB" smtClean="0"/>
              <a:t>‹#›</a:t>
            </a:fld>
            <a:endParaRPr lang="en-GB"/>
          </a:p>
        </p:txBody>
      </p:sp>
    </p:spTree>
    <p:extLst>
      <p:ext uri="{BB962C8B-B14F-4D97-AF65-F5344CB8AC3E}">
        <p14:creationId xmlns:p14="http://schemas.microsoft.com/office/powerpoint/2010/main" val="3610303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3DC09-9F90-4377-AF37-C283458D197C}" type="datetimeFigureOut">
              <a:rPr lang="en-GB" smtClean="0"/>
              <a:t>13/07/2022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30505A-06EB-4504-9E80-BCB36C1F404B}" type="slidenum">
              <a:rPr lang="en-GB" smtClean="0"/>
              <a:t>‹#›</a:t>
            </a:fld>
            <a:endParaRPr lang="en-GB"/>
          </a:p>
        </p:txBody>
      </p:sp>
    </p:spTree>
    <p:extLst>
      <p:ext uri="{BB962C8B-B14F-4D97-AF65-F5344CB8AC3E}">
        <p14:creationId xmlns:p14="http://schemas.microsoft.com/office/powerpoint/2010/main" val="143578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C3DC09-9F90-4377-AF37-C283458D197C}" type="datetimeFigureOut">
              <a:rPr lang="en-GB" smtClean="0"/>
              <a:t>13/07/2022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30505A-06EB-4504-9E80-BCB36C1F404B}" type="slidenum">
              <a:rPr lang="en-GB" smtClean="0"/>
              <a:t>‹#›</a:t>
            </a:fld>
            <a:endParaRPr lang="en-GB"/>
          </a:p>
        </p:txBody>
      </p:sp>
    </p:spTree>
    <p:extLst>
      <p:ext uri="{BB962C8B-B14F-4D97-AF65-F5344CB8AC3E}">
        <p14:creationId xmlns:p14="http://schemas.microsoft.com/office/powerpoint/2010/main" val="3155824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C3DC09-9F90-4377-AF37-C283458D197C}" type="datetimeFigureOut">
              <a:rPr lang="en-GB" smtClean="0"/>
              <a:t>13/07/2022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30505A-06EB-4504-9E80-BCB36C1F404B}" type="slidenum">
              <a:rPr lang="en-GB" smtClean="0"/>
              <a:t>‹#›</a:t>
            </a:fld>
            <a:endParaRPr lang="en-GB"/>
          </a:p>
        </p:txBody>
      </p:sp>
    </p:spTree>
    <p:extLst>
      <p:ext uri="{BB962C8B-B14F-4D97-AF65-F5344CB8AC3E}">
        <p14:creationId xmlns:p14="http://schemas.microsoft.com/office/powerpoint/2010/main" val="1802941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3DC09-9F90-4377-AF37-C283458D197C}" type="datetimeFigureOut">
              <a:rPr lang="en-GB" smtClean="0"/>
              <a:t>13/07/2022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30505A-06EB-4504-9E80-BCB36C1F404B}" type="slidenum">
              <a:rPr lang="en-GB" smtClean="0"/>
              <a:t>‹#›</a:t>
            </a:fld>
            <a:endParaRPr lang="en-GB"/>
          </a:p>
        </p:txBody>
      </p:sp>
    </p:spTree>
    <p:extLst>
      <p:ext uri="{BB962C8B-B14F-4D97-AF65-F5344CB8AC3E}">
        <p14:creationId xmlns:p14="http://schemas.microsoft.com/office/powerpoint/2010/main" val="1983935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pic>
        <p:nvPicPr>
          <p:cNvPr id="2" name="Picture 1"/>
          <p:cNvPicPr>
            <a:picLocks noChangeAspect="1"/>
          </p:cNvPicPr>
          <p:nvPr/>
        </p:nvPicPr>
        <p:blipFill>
          <a:blip r:embed="rId3"/>
          <a:stretch>
            <a:fillRect/>
          </a:stretch>
        </p:blipFill>
        <p:spPr>
          <a:xfrm>
            <a:off x="2886574" y="831462"/>
            <a:ext cx="8107431" cy="5709645"/>
          </a:xfrm>
          <a:prstGeom prst="rect">
            <a:avLst/>
          </a:prstGeom>
        </p:spPr>
      </p:pic>
      <p:sp>
        <p:nvSpPr>
          <p:cNvPr id="4" name="Rectangle 3"/>
          <p:cNvSpPr/>
          <p:nvPr/>
        </p:nvSpPr>
        <p:spPr>
          <a:xfrm>
            <a:off x="3442263" y="252615"/>
            <a:ext cx="7205569" cy="369332"/>
          </a:xfrm>
          <a:prstGeom prst="rect">
            <a:avLst/>
          </a:prstGeom>
          <a:solidFill>
            <a:schemeClr val="accent4">
              <a:lumMod val="40000"/>
              <a:lumOff val="60000"/>
            </a:schemeClr>
          </a:solidFill>
        </p:spPr>
        <p:txBody>
          <a:bodyPr wrap="square">
            <a:spAutoFit/>
          </a:bodyPr>
          <a:lstStyle/>
          <a:p>
            <a:pPr algn="ctr"/>
            <a:r>
              <a:rPr lang="en-GB" dirty="0" smtClean="0">
                <a:solidFill>
                  <a:srgbClr val="000000"/>
                </a:solidFill>
              </a:rPr>
              <a:t>Can you find each of the metals listed below in this word search?</a:t>
            </a:r>
            <a:endParaRPr lang="en-GB" dirty="0"/>
          </a:p>
        </p:txBody>
      </p:sp>
      <p:sp>
        <p:nvSpPr>
          <p:cNvPr id="6" name="Rectangle 5"/>
          <p:cNvSpPr/>
          <p:nvPr/>
        </p:nvSpPr>
        <p:spPr>
          <a:xfrm>
            <a:off x="753915" y="3871859"/>
            <a:ext cx="1945640" cy="1754326"/>
          </a:xfrm>
          <a:prstGeom prst="rect">
            <a:avLst/>
          </a:prstGeom>
          <a:solidFill>
            <a:schemeClr val="accent4">
              <a:lumMod val="40000"/>
              <a:lumOff val="60000"/>
            </a:schemeClr>
          </a:solidFill>
        </p:spPr>
        <p:txBody>
          <a:bodyPr wrap="square">
            <a:spAutoFit/>
          </a:bodyPr>
          <a:lstStyle/>
          <a:p>
            <a:pPr algn="ctr"/>
            <a:r>
              <a:rPr lang="en-GB" dirty="0" smtClean="0"/>
              <a:t>Once you have found the metals, see if you can find out why they are used in electronic devices.</a:t>
            </a:r>
            <a:endParaRPr lang="en-GB" dirty="0"/>
          </a:p>
        </p:txBody>
      </p:sp>
      <p:pic>
        <p:nvPicPr>
          <p:cNvPr id="7" name="Picture 6"/>
          <p:cNvPicPr>
            <a:picLocks noChangeAspect="1"/>
          </p:cNvPicPr>
          <p:nvPr/>
        </p:nvPicPr>
        <p:blipFill>
          <a:blip r:embed="rId4"/>
          <a:stretch>
            <a:fillRect/>
          </a:stretch>
        </p:blipFill>
        <p:spPr>
          <a:xfrm>
            <a:off x="0" y="0"/>
            <a:ext cx="1432684" cy="1432684"/>
          </a:xfrm>
          <a:prstGeom prst="rect">
            <a:avLst/>
          </a:prstGeom>
        </p:spPr>
      </p:pic>
    </p:spTree>
    <p:extLst>
      <p:ext uri="{BB962C8B-B14F-4D97-AF65-F5344CB8AC3E}">
        <p14:creationId xmlns:p14="http://schemas.microsoft.com/office/powerpoint/2010/main" val="981573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07994"/>
          </a:xfrm>
          <a:prstGeom prst="rect">
            <a:avLst/>
          </a:prstGeom>
        </p:spPr>
      </p:pic>
      <p:sp>
        <p:nvSpPr>
          <p:cNvPr id="3" name="Rectangle 2"/>
          <p:cNvSpPr/>
          <p:nvPr/>
        </p:nvSpPr>
        <p:spPr>
          <a:xfrm>
            <a:off x="2574657" y="260253"/>
            <a:ext cx="5734953" cy="3785652"/>
          </a:xfrm>
          <a:prstGeom prst="rect">
            <a:avLst/>
          </a:prstGeom>
          <a:solidFill>
            <a:schemeClr val="accent4">
              <a:lumMod val="40000"/>
              <a:lumOff val="60000"/>
            </a:schemeClr>
          </a:solidFill>
        </p:spPr>
        <p:txBody>
          <a:bodyPr wrap="square">
            <a:spAutoFit/>
          </a:bodyPr>
          <a:lstStyle/>
          <a:p>
            <a:pPr algn="ctr"/>
            <a:r>
              <a:rPr lang="en-GB" sz="2400" dirty="0" smtClean="0">
                <a:latin typeface="+mj-lt"/>
              </a:rPr>
              <a:t>The following amounts of metal can be extracted from 1 million mobile phones:</a:t>
            </a:r>
          </a:p>
          <a:p>
            <a:pPr algn="ctr"/>
            <a:endParaRPr lang="en-GB" sz="2400" dirty="0" smtClean="0">
              <a:latin typeface="+mj-lt"/>
            </a:endParaRPr>
          </a:p>
          <a:p>
            <a:pPr marL="342900" indent="-342900">
              <a:buFont typeface="Arial" panose="020B0604020202020204" pitchFamily="34" charset="0"/>
              <a:buChar char="•"/>
            </a:pPr>
            <a:r>
              <a:rPr lang="en-GB" sz="2400" dirty="0" smtClean="0">
                <a:latin typeface="+mj-lt"/>
              </a:rPr>
              <a:t>16,000 </a:t>
            </a:r>
            <a:r>
              <a:rPr lang="en-GB" sz="2400" dirty="0">
                <a:latin typeface="+mj-lt"/>
              </a:rPr>
              <a:t>kg of </a:t>
            </a:r>
            <a:r>
              <a:rPr lang="en-GB" sz="2400" dirty="0" smtClean="0">
                <a:latin typeface="+mj-lt"/>
              </a:rPr>
              <a:t>copper </a:t>
            </a:r>
            <a:endParaRPr lang="en-GB" sz="2400" dirty="0">
              <a:latin typeface="+mj-lt"/>
            </a:endParaRPr>
          </a:p>
          <a:p>
            <a:pPr marL="342900" indent="-342900">
              <a:buFont typeface="Arial" panose="020B0604020202020204" pitchFamily="34" charset="0"/>
              <a:buChar char="•"/>
            </a:pPr>
            <a:r>
              <a:rPr lang="en-GB" sz="2400" dirty="0" smtClean="0">
                <a:latin typeface="+mj-lt"/>
              </a:rPr>
              <a:t>350 kg </a:t>
            </a:r>
            <a:r>
              <a:rPr lang="en-GB" sz="2400" dirty="0">
                <a:latin typeface="+mj-lt"/>
              </a:rPr>
              <a:t>of </a:t>
            </a:r>
            <a:r>
              <a:rPr lang="en-GB" sz="2400" dirty="0" smtClean="0">
                <a:latin typeface="+mj-lt"/>
              </a:rPr>
              <a:t>silver</a:t>
            </a:r>
            <a:endParaRPr lang="en-GB" sz="2400" dirty="0">
              <a:latin typeface="+mj-lt"/>
            </a:endParaRPr>
          </a:p>
          <a:p>
            <a:pPr marL="342900" indent="-342900">
              <a:buFont typeface="Arial" panose="020B0604020202020204" pitchFamily="34" charset="0"/>
              <a:buChar char="•"/>
            </a:pPr>
            <a:r>
              <a:rPr lang="en-GB" sz="2400" dirty="0" smtClean="0">
                <a:latin typeface="+mj-lt"/>
              </a:rPr>
              <a:t>34 kg </a:t>
            </a:r>
            <a:r>
              <a:rPr lang="en-GB" sz="2400" dirty="0">
                <a:latin typeface="+mj-lt"/>
              </a:rPr>
              <a:t>of gold </a:t>
            </a:r>
          </a:p>
          <a:p>
            <a:pPr marL="342900" indent="-342900">
              <a:buFont typeface="Arial" panose="020B0604020202020204" pitchFamily="34" charset="0"/>
              <a:buChar char="•"/>
            </a:pPr>
            <a:r>
              <a:rPr lang="en-GB" sz="2400" dirty="0">
                <a:latin typeface="+mj-lt"/>
              </a:rPr>
              <a:t>15 kg of </a:t>
            </a:r>
            <a:r>
              <a:rPr lang="en-GB" sz="2400" dirty="0" smtClean="0">
                <a:latin typeface="+mj-lt"/>
              </a:rPr>
              <a:t>palladium</a:t>
            </a:r>
            <a:endParaRPr lang="en-GB" sz="2400" dirty="0">
              <a:latin typeface="+mj-lt"/>
            </a:endParaRPr>
          </a:p>
          <a:p>
            <a:pPr algn="ctr"/>
            <a:endParaRPr lang="en-GB" sz="2400" b="1" dirty="0">
              <a:latin typeface="+mj-lt"/>
            </a:endParaRPr>
          </a:p>
          <a:p>
            <a:pPr algn="ctr"/>
            <a:r>
              <a:rPr lang="en-GB" sz="2400" b="1" dirty="0" smtClean="0">
                <a:latin typeface="+mj-lt"/>
              </a:rPr>
              <a:t>Around </a:t>
            </a:r>
            <a:r>
              <a:rPr lang="en-GB" sz="2400" b="1" dirty="0">
                <a:latin typeface="+mj-lt"/>
              </a:rPr>
              <a:t>how many mobile phones would be needed to extract one </a:t>
            </a:r>
            <a:r>
              <a:rPr lang="en-GB" sz="2400" b="1" dirty="0" smtClean="0">
                <a:latin typeface="+mj-lt"/>
              </a:rPr>
              <a:t>metric tonne </a:t>
            </a:r>
            <a:r>
              <a:rPr lang="en-GB" sz="2400" b="1" dirty="0">
                <a:latin typeface="+mj-lt"/>
              </a:rPr>
              <a:t>of gold? </a:t>
            </a:r>
            <a:endParaRPr lang="en-GB" sz="2400" b="1" dirty="0" smtClean="0">
              <a:latin typeface="+mj-lt"/>
            </a:endParaRPr>
          </a:p>
        </p:txBody>
      </p:sp>
      <p:pic>
        <p:nvPicPr>
          <p:cNvPr id="4" name="Picture 3"/>
          <p:cNvPicPr>
            <a:picLocks noChangeAspect="1"/>
          </p:cNvPicPr>
          <p:nvPr/>
        </p:nvPicPr>
        <p:blipFill>
          <a:blip r:embed="rId3"/>
          <a:stretch>
            <a:fillRect/>
          </a:stretch>
        </p:blipFill>
        <p:spPr>
          <a:xfrm>
            <a:off x="0" y="0"/>
            <a:ext cx="1432684" cy="1432684"/>
          </a:xfrm>
          <a:prstGeom prst="rect">
            <a:avLst/>
          </a:prstGeom>
        </p:spPr>
      </p:pic>
      <p:pic>
        <p:nvPicPr>
          <p:cNvPr id="5" name="Picture 4"/>
          <p:cNvPicPr>
            <a:picLocks noChangeAspect="1"/>
          </p:cNvPicPr>
          <p:nvPr/>
        </p:nvPicPr>
        <p:blipFill>
          <a:blip r:embed="rId4"/>
          <a:stretch>
            <a:fillRect/>
          </a:stretch>
        </p:blipFill>
        <p:spPr>
          <a:xfrm>
            <a:off x="611895" y="4306158"/>
            <a:ext cx="3584812" cy="2316539"/>
          </a:xfrm>
          <a:prstGeom prst="rect">
            <a:avLst/>
          </a:prstGeom>
        </p:spPr>
      </p:pic>
      <p:pic>
        <p:nvPicPr>
          <p:cNvPr id="6" name="Picture 5"/>
          <p:cNvPicPr>
            <a:picLocks noChangeAspect="1"/>
          </p:cNvPicPr>
          <p:nvPr/>
        </p:nvPicPr>
        <p:blipFill>
          <a:blip r:embed="rId5"/>
          <a:stretch>
            <a:fillRect/>
          </a:stretch>
        </p:blipFill>
        <p:spPr>
          <a:xfrm>
            <a:off x="8936593" y="883682"/>
            <a:ext cx="3255407" cy="5040630"/>
          </a:xfrm>
          <a:prstGeom prst="rect">
            <a:avLst/>
          </a:prstGeom>
        </p:spPr>
      </p:pic>
      <p:sp>
        <p:nvSpPr>
          <p:cNvPr id="7" name="Rectangle 6"/>
          <p:cNvSpPr/>
          <p:nvPr/>
        </p:nvSpPr>
        <p:spPr>
          <a:xfrm>
            <a:off x="5829300" y="4806403"/>
            <a:ext cx="3383279" cy="830997"/>
          </a:xfrm>
          <a:prstGeom prst="rect">
            <a:avLst/>
          </a:prstGeom>
          <a:solidFill>
            <a:schemeClr val="accent4">
              <a:lumMod val="40000"/>
              <a:lumOff val="60000"/>
            </a:schemeClr>
          </a:solidFill>
        </p:spPr>
        <p:txBody>
          <a:bodyPr wrap="square">
            <a:spAutoFit/>
          </a:bodyPr>
          <a:lstStyle/>
          <a:p>
            <a:pPr algn="ctr"/>
            <a:r>
              <a:rPr lang="en-GB" sz="2400" u="sng" dirty="0" smtClean="0"/>
              <a:t>Useful Fact</a:t>
            </a:r>
          </a:p>
          <a:p>
            <a:pPr algn="ctr"/>
            <a:r>
              <a:rPr lang="en-GB" sz="2400" dirty="0" smtClean="0"/>
              <a:t>I metric tonne = 1,000 kg</a:t>
            </a:r>
            <a:endParaRPr lang="en-GB" sz="2400" dirty="0"/>
          </a:p>
        </p:txBody>
      </p:sp>
    </p:spTree>
    <p:extLst>
      <p:ext uri="{BB962C8B-B14F-4D97-AF65-F5344CB8AC3E}">
        <p14:creationId xmlns:p14="http://schemas.microsoft.com/office/powerpoint/2010/main" val="2827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75319"/>
          </a:xfrm>
          <a:prstGeom prst="rect">
            <a:avLst/>
          </a:prstGeom>
        </p:spPr>
      </p:pic>
      <p:pic>
        <p:nvPicPr>
          <p:cNvPr id="3" name="Picture 2"/>
          <p:cNvPicPr>
            <a:picLocks noChangeAspect="1"/>
          </p:cNvPicPr>
          <p:nvPr/>
        </p:nvPicPr>
        <p:blipFill>
          <a:blip r:embed="rId3"/>
          <a:stretch>
            <a:fillRect/>
          </a:stretch>
        </p:blipFill>
        <p:spPr>
          <a:xfrm>
            <a:off x="187503" y="1620808"/>
            <a:ext cx="4076587" cy="4453422"/>
          </a:xfrm>
          <a:prstGeom prst="rect">
            <a:avLst/>
          </a:prstGeom>
        </p:spPr>
      </p:pic>
      <p:sp>
        <p:nvSpPr>
          <p:cNvPr id="4" name="TextBox 3"/>
          <p:cNvSpPr txBox="1"/>
          <p:nvPr/>
        </p:nvSpPr>
        <p:spPr>
          <a:xfrm>
            <a:off x="3135085" y="143479"/>
            <a:ext cx="6578081" cy="1200329"/>
          </a:xfrm>
          <a:prstGeom prst="rect">
            <a:avLst/>
          </a:prstGeom>
          <a:solidFill>
            <a:schemeClr val="accent4">
              <a:lumMod val="40000"/>
              <a:lumOff val="60000"/>
            </a:schemeClr>
          </a:solidFill>
        </p:spPr>
        <p:txBody>
          <a:bodyPr wrap="square" rtlCol="0">
            <a:spAutoFit/>
          </a:bodyPr>
          <a:lstStyle/>
          <a:p>
            <a:r>
              <a:rPr lang="en-GB" dirty="0" smtClean="0"/>
              <a:t>You have decided not to buy a new electronic toy. Instead, you would like to design and make your own electronic toy from some electrical components (see below) and unwanted objects/materials that you have found in your home.  What will your design look like?</a:t>
            </a:r>
          </a:p>
        </p:txBody>
      </p:sp>
      <p:sp>
        <p:nvSpPr>
          <p:cNvPr id="5" name="Rectangle 4"/>
          <p:cNvSpPr/>
          <p:nvPr/>
        </p:nvSpPr>
        <p:spPr>
          <a:xfrm>
            <a:off x="270588" y="1736985"/>
            <a:ext cx="3175163" cy="369332"/>
          </a:xfrm>
          <a:prstGeom prst="rect">
            <a:avLst/>
          </a:prstGeom>
          <a:solidFill>
            <a:schemeClr val="accent4">
              <a:lumMod val="40000"/>
              <a:lumOff val="60000"/>
            </a:schemeClr>
          </a:solidFill>
        </p:spPr>
        <p:txBody>
          <a:bodyPr wrap="square">
            <a:spAutoFit/>
          </a:bodyPr>
          <a:lstStyle/>
          <a:p>
            <a:pPr algn="ctr"/>
            <a:r>
              <a:rPr lang="en-GB" dirty="0" smtClean="0"/>
              <a:t>Electrical components found: </a:t>
            </a:r>
            <a:endParaRPr lang="en-GB" dirty="0"/>
          </a:p>
        </p:txBody>
      </p:sp>
      <p:pic>
        <p:nvPicPr>
          <p:cNvPr id="6" name="Picture 5"/>
          <p:cNvPicPr>
            <a:picLocks noChangeAspect="1"/>
          </p:cNvPicPr>
          <p:nvPr/>
        </p:nvPicPr>
        <p:blipFill>
          <a:blip r:embed="rId4"/>
          <a:stretch>
            <a:fillRect/>
          </a:stretch>
        </p:blipFill>
        <p:spPr>
          <a:xfrm>
            <a:off x="187503" y="27302"/>
            <a:ext cx="1432684" cy="1432684"/>
          </a:xfrm>
          <a:prstGeom prst="rect">
            <a:avLst/>
          </a:prstGeom>
        </p:spPr>
      </p:pic>
      <p:sp>
        <p:nvSpPr>
          <p:cNvPr id="7" name="Rectangle 6"/>
          <p:cNvSpPr/>
          <p:nvPr/>
        </p:nvSpPr>
        <p:spPr>
          <a:xfrm>
            <a:off x="4618653" y="1620808"/>
            <a:ext cx="7212564" cy="44021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5"/>
          <a:stretch>
            <a:fillRect/>
          </a:stretch>
        </p:blipFill>
        <p:spPr>
          <a:xfrm>
            <a:off x="4879909" y="2181500"/>
            <a:ext cx="6755363" cy="3575487"/>
          </a:xfrm>
          <a:prstGeom prst="rect">
            <a:avLst/>
          </a:prstGeom>
        </p:spPr>
      </p:pic>
      <p:sp>
        <p:nvSpPr>
          <p:cNvPr id="9" name="TextBox 8"/>
          <p:cNvSpPr txBox="1"/>
          <p:nvPr/>
        </p:nvSpPr>
        <p:spPr>
          <a:xfrm>
            <a:off x="4749281" y="1716488"/>
            <a:ext cx="4002833" cy="369332"/>
          </a:xfrm>
          <a:prstGeom prst="rect">
            <a:avLst/>
          </a:prstGeom>
          <a:noFill/>
        </p:spPr>
        <p:txBody>
          <a:bodyPr wrap="square" rtlCol="0">
            <a:spAutoFit/>
          </a:bodyPr>
          <a:lstStyle/>
          <a:p>
            <a:r>
              <a:rPr lang="en-GB" dirty="0" smtClean="0"/>
              <a:t>Design:   ________________ </a:t>
            </a:r>
            <a:endParaRPr lang="en-GB" dirty="0"/>
          </a:p>
        </p:txBody>
      </p:sp>
    </p:spTree>
    <p:extLst>
      <p:ext uri="{BB962C8B-B14F-4D97-AF65-F5344CB8AC3E}">
        <p14:creationId xmlns:p14="http://schemas.microsoft.com/office/powerpoint/2010/main" val="1160843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192001" cy="6875318"/>
          </a:xfrm>
          <a:prstGeom prst="rect">
            <a:avLst/>
          </a:prstGeom>
        </p:spPr>
      </p:pic>
      <p:sp>
        <p:nvSpPr>
          <p:cNvPr id="3" name="Rectangle 2"/>
          <p:cNvSpPr/>
          <p:nvPr/>
        </p:nvSpPr>
        <p:spPr>
          <a:xfrm>
            <a:off x="528321" y="4932177"/>
            <a:ext cx="6096000" cy="1754326"/>
          </a:xfrm>
          <a:prstGeom prst="rect">
            <a:avLst/>
          </a:prstGeom>
          <a:solidFill>
            <a:schemeClr val="accent4">
              <a:lumMod val="40000"/>
              <a:lumOff val="60000"/>
            </a:schemeClr>
          </a:solidFill>
        </p:spPr>
        <p:txBody>
          <a:bodyPr>
            <a:spAutoFit/>
          </a:bodyPr>
          <a:lstStyle/>
          <a:p>
            <a:pPr algn="ctr"/>
            <a:r>
              <a:rPr lang="en-GB" dirty="0">
                <a:solidFill>
                  <a:srgbClr val="000000"/>
                </a:solidFill>
              </a:rPr>
              <a:t>A hair </a:t>
            </a:r>
            <a:r>
              <a:rPr lang="en-GB" dirty="0" smtClean="0">
                <a:solidFill>
                  <a:srgbClr val="000000"/>
                </a:solidFill>
              </a:rPr>
              <a:t>dryer is </a:t>
            </a:r>
            <a:r>
              <a:rPr lang="en-GB" dirty="0">
                <a:solidFill>
                  <a:srgbClr val="000000"/>
                </a:solidFill>
              </a:rPr>
              <a:t>an electrical device used to dry and style hair. It uses an electric </a:t>
            </a:r>
            <a:r>
              <a:rPr lang="en-GB" dirty="0" smtClean="0">
                <a:solidFill>
                  <a:srgbClr val="000000"/>
                </a:solidFill>
              </a:rPr>
              <a:t>fan (a motor with a propeller attached to it) to </a:t>
            </a:r>
            <a:r>
              <a:rPr lang="en-GB" dirty="0">
                <a:solidFill>
                  <a:srgbClr val="000000"/>
                </a:solidFill>
              </a:rPr>
              <a:t>blow air across a heating </a:t>
            </a:r>
            <a:r>
              <a:rPr lang="en-GB" dirty="0" smtClean="0">
                <a:solidFill>
                  <a:srgbClr val="000000"/>
                </a:solidFill>
              </a:rPr>
              <a:t>coil (a special piece of coiled wire that heats up when electricity passes through it). The heated air exits the hair dryer and dries wet hair by evaporating the water that is on it.</a:t>
            </a:r>
            <a:endParaRPr lang="en-GB" dirty="0"/>
          </a:p>
        </p:txBody>
      </p:sp>
      <p:sp>
        <p:nvSpPr>
          <p:cNvPr id="5" name="TextBox 4"/>
          <p:cNvSpPr txBox="1"/>
          <p:nvPr/>
        </p:nvSpPr>
        <p:spPr>
          <a:xfrm>
            <a:off x="2072639" y="654649"/>
            <a:ext cx="9883019" cy="646331"/>
          </a:xfrm>
          <a:prstGeom prst="rect">
            <a:avLst/>
          </a:prstGeom>
          <a:solidFill>
            <a:schemeClr val="accent4">
              <a:lumMod val="40000"/>
              <a:lumOff val="60000"/>
            </a:schemeClr>
          </a:solidFill>
        </p:spPr>
        <p:txBody>
          <a:bodyPr wrap="square" rtlCol="0">
            <a:spAutoFit/>
          </a:bodyPr>
          <a:lstStyle/>
          <a:p>
            <a:pPr algn="ctr"/>
            <a:r>
              <a:rPr lang="en-GB" dirty="0" smtClean="0"/>
              <a:t>Imagine you can see the inside of a battery-powered hair dryer. Can you draw what you think it would look like using your knowledge of circuits and the description below of how a hair dryer works?</a:t>
            </a:r>
            <a:endParaRPr lang="en-GB" dirty="0"/>
          </a:p>
        </p:txBody>
      </p:sp>
      <p:sp>
        <p:nvSpPr>
          <p:cNvPr id="6" name="Trapezoid 5"/>
          <p:cNvSpPr/>
          <p:nvPr/>
        </p:nvSpPr>
        <p:spPr>
          <a:xfrm rot="16200000">
            <a:off x="4276941" y="2158577"/>
            <a:ext cx="2534917" cy="2667841"/>
          </a:xfrm>
          <a:prstGeom prst="trapezoi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878320" y="2225038"/>
            <a:ext cx="3373120" cy="25349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apezoid 7"/>
          <p:cNvSpPr/>
          <p:nvPr/>
        </p:nvSpPr>
        <p:spPr>
          <a:xfrm rot="10800000">
            <a:off x="7853680" y="4759958"/>
            <a:ext cx="1960880" cy="1524000"/>
          </a:xfrm>
          <a:prstGeom prst="trapezoi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p:nvPr/>
        </p:nvCxnSpPr>
        <p:spPr>
          <a:xfrm flipH="1" flipV="1">
            <a:off x="3088640" y="2539748"/>
            <a:ext cx="772160" cy="574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964180" y="3372618"/>
            <a:ext cx="1021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068320" y="3903728"/>
            <a:ext cx="863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235119" y="4075950"/>
            <a:ext cx="778082" cy="454656"/>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3"/>
          <a:stretch>
            <a:fillRect/>
          </a:stretch>
        </p:blipFill>
        <p:spPr>
          <a:xfrm>
            <a:off x="267717" y="2498488"/>
            <a:ext cx="2255344" cy="1577462"/>
          </a:xfrm>
          <a:prstGeom prst="rect">
            <a:avLst/>
          </a:prstGeom>
        </p:spPr>
      </p:pic>
      <p:pic>
        <p:nvPicPr>
          <p:cNvPr id="21" name="Picture 20"/>
          <p:cNvPicPr>
            <a:picLocks noChangeAspect="1"/>
          </p:cNvPicPr>
          <p:nvPr/>
        </p:nvPicPr>
        <p:blipFill>
          <a:blip r:embed="rId4"/>
          <a:stretch>
            <a:fillRect/>
          </a:stretch>
        </p:blipFill>
        <p:spPr>
          <a:xfrm>
            <a:off x="1" y="1"/>
            <a:ext cx="1937898" cy="1937898"/>
          </a:xfrm>
          <a:prstGeom prst="rect">
            <a:avLst/>
          </a:prstGeom>
        </p:spPr>
      </p:pic>
    </p:spTree>
    <p:extLst>
      <p:ext uri="{BB962C8B-B14F-4D97-AF65-F5344CB8AC3E}">
        <p14:creationId xmlns:p14="http://schemas.microsoft.com/office/powerpoint/2010/main" val="4289775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256</Words>
  <Application>Microsoft Office PowerPoint</Application>
  <PresentationFormat>Widescreen</PresentationFormat>
  <Paragraphs>17</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Millington</dc:creator>
  <cp:lastModifiedBy>David Millington</cp:lastModifiedBy>
  <cp:revision>12</cp:revision>
  <dcterms:created xsi:type="dcterms:W3CDTF">2022-07-04T21:01:28Z</dcterms:created>
  <dcterms:modified xsi:type="dcterms:W3CDTF">2022-07-13T20:01:03Z</dcterms:modified>
</cp:coreProperties>
</file>